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256" r:id="rId5"/>
    <p:sldId id="259" r:id="rId6"/>
    <p:sldId id="260" r:id="rId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5" autoAdjust="0"/>
    <p:restoredTop sz="93878" autoAdjust="0"/>
  </p:normalViewPr>
  <p:slideViewPr>
    <p:cSldViewPr>
      <p:cViewPr>
        <p:scale>
          <a:sx n="100" d="100"/>
          <a:sy n="100" d="100"/>
        </p:scale>
        <p:origin x="336" y="-14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169920" cy="480060"/>
          </a:xfrm>
          <a:prstGeom prst="rect">
            <a:avLst/>
          </a:prstGeom>
        </p:spPr>
        <p:txBody>
          <a:bodyPr vert="horz" lIns="96594" tIns="48298" rIns="96594" bIns="48298" rtlCol="0"/>
          <a:lstStyle>
            <a:lvl1pPr algn="l">
              <a:defRPr sz="1200"/>
            </a:lvl1pPr>
          </a:lstStyle>
          <a:p>
            <a:endParaRPr lang="en-US"/>
          </a:p>
        </p:txBody>
      </p:sp>
      <p:sp>
        <p:nvSpPr>
          <p:cNvPr id="3" name="Date Placeholder 2"/>
          <p:cNvSpPr>
            <a:spLocks noGrp="1"/>
          </p:cNvSpPr>
          <p:nvPr>
            <p:ph type="dt" idx="1"/>
          </p:nvPr>
        </p:nvSpPr>
        <p:spPr>
          <a:xfrm>
            <a:off x="4143587" y="3"/>
            <a:ext cx="3169920" cy="480060"/>
          </a:xfrm>
          <a:prstGeom prst="rect">
            <a:avLst/>
          </a:prstGeom>
        </p:spPr>
        <p:txBody>
          <a:bodyPr vert="horz" lIns="96594" tIns="48298" rIns="96594" bIns="48298" rtlCol="0"/>
          <a:lstStyle>
            <a:lvl1pPr algn="r">
              <a:defRPr sz="1200"/>
            </a:lvl1pPr>
          </a:lstStyle>
          <a:p>
            <a:fld id="{33FFC15F-CE24-464E-AB60-888E64BF65F6}" type="datetimeFigureOut">
              <a:rPr lang="en-US" smtClean="0"/>
              <a:t>9/8/2021</a:t>
            </a:fld>
            <a:endParaRPr lang="en-US"/>
          </a:p>
        </p:txBody>
      </p:sp>
      <p:sp>
        <p:nvSpPr>
          <p:cNvPr id="4" name="Slide Image Placeholder 3"/>
          <p:cNvSpPr>
            <a:spLocks noGrp="1" noRot="1" noChangeAspect="1"/>
          </p:cNvSpPr>
          <p:nvPr>
            <p:ph type="sldImg" idx="2"/>
          </p:nvPr>
        </p:nvSpPr>
        <p:spPr>
          <a:xfrm>
            <a:off x="1257300" y="719138"/>
            <a:ext cx="4802188" cy="3600450"/>
          </a:xfrm>
          <a:prstGeom prst="rect">
            <a:avLst/>
          </a:prstGeom>
          <a:noFill/>
          <a:ln w="12700">
            <a:solidFill>
              <a:prstClr val="black"/>
            </a:solidFill>
          </a:ln>
        </p:spPr>
        <p:txBody>
          <a:bodyPr vert="horz" lIns="96594" tIns="48298" rIns="96594" bIns="48298"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594" tIns="48298" rIns="96594" bIns="4829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7"/>
            <a:ext cx="3169920" cy="480060"/>
          </a:xfrm>
          <a:prstGeom prst="rect">
            <a:avLst/>
          </a:prstGeom>
        </p:spPr>
        <p:txBody>
          <a:bodyPr vert="horz" lIns="96594" tIns="48298" rIns="96594" bIns="48298"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7"/>
            <a:ext cx="3169920" cy="480060"/>
          </a:xfrm>
          <a:prstGeom prst="rect">
            <a:avLst/>
          </a:prstGeom>
        </p:spPr>
        <p:txBody>
          <a:bodyPr vert="horz" lIns="96594" tIns="48298" rIns="96594" bIns="48298" rtlCol="0" anchor="b"/>
          <a:lstStyle>
            <a:lvl1pPr algn="r">
              <a:defRPr sz="1200"/>
            </a:lvl1pPr>
          </a:lstStyle>
          <a:p>
            <a:fld id="{7E908A52-DD9E-4FDA-940F-5C21796AF0C2}" type="slidenum">
              <a:rPr lang="en-US" smtClean="0"/>
              <a:t>‹#›</a:t>
            </a:fld>
            <a:endParaRPr lang="en-US"/>
          </a:p>
        </p:txBody>
      </p:sp>
    </p:spTree>
    <p:extLst>
      <p:ext uri="{BB962C8B-B14F-4D97-AF65-F5344CB8AC3E}">
        <p14:creationId xmlns:p14="http://schemas.microsoft.com/office/powerpoint/2010/main" val="2595889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28D4783-52D4-469E-B37E-1B01A65BBC3F}" type="datetimeFigureOut">
              <a:rPr lang="en-US" smtClean="0"/>
              <a:t>9/8/2021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324EC6-AE66-4982-84A1-C9AB5195C764}" type="slidenum">
              <a:rPr lang="en-US" smtClean="0"/>
              <a:t>‹#›</a:t>
            </a:fld>
            <a:endParaRPr lang="en-US"/>
          </a:p>
        </p:txBody>
      </p:sp>
    </p:spTree>
    <p:extLst>
      <p:ext uri="{BB962C8B-B14F-4D97-AF65-F5344CB8AC3E}">
        <p14:creationId xmlns:p14="http://schemas.microsoft.com/office/powerpoint/2010/main" val="1289087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8D4783-52D4-469E-B37E-1B01A65BBC3F}" type="datetimeFigureOut">
              <a:rPr lang="en-US" smtClean="0"/>
              <a:t>9/8/2021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324EC6-AE66-4982-84A1-C9AB5195C764}" type="slidenum">
              <a:rPr lang="en-US" smtClean="0"/>
              <a:t>‹#›</a:t>
            </a:fld>
            <a:endParaRPr lang="en-US"/>
          </a:p>
        </p:txBody>
      </p:sp>
    </p:spTree>
    <p:extLst>
      <p:ext uri="{BB962C8B-B14F-4D97-AF65-F5344CB8AC3E}">
        <p14:creationId xmlns:p14="http://schemas.microsoft.com/office/powerpoint/2010/main" val="1321894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8D4783-52D4-469E-B37E-1B01A65BBC3F}" type="datetimeFigureOut">
              <a:rPr lang="en-US" smtClean="0"/>
              <a:t>9/8/2021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324EC6-AE66-4982-84A1-C9AB5195C764}" type="slidenum">
              <a:rPr lang="en-US" smtClean="0"/>
              <a:t>‹#›</a:t>
            </a:fld>
            <a:endParaRPr lang="en-US"/>
          </a:p>
        </p:txBody>
      </p:sp>
    </p:spTree>
    <p:extLst>
      <p:ext uri="{BB962C8B-B14F-4D97-AF65-F5344CB8AC3E}">
        <p14:creationId xmlns:p14="http://schemas.microsoft.com/office/powerpoint/2010/main" val="3960238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8D4783-52D4-469E-B37E-1B01A65BBC3F}" type="datetimeFigureOut">
              <a:rPr lang="en-US" smtClean="0"/>
              <a:t>9/8/2021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324EC6-AE66-4982-84A1-C9AB5195C764}" type="slidenum">
              <a:rPr lang="en-US" smtClean="0"/>
              <a:t>‹#›</a:t>
            </a:fld>
            <a:endParaRPr lang="en-US"/>
          </a:p>
        </p:txBody>
      </p:sp>
    </p:spTree>
    <p:extLst>
      <p:ext uri="{BB962C8B-B14F-4D97-AF65-F5344CB8AC3E}">
        <p14:creationId xmlns:p14="http://schemas.microsoft.com/office/powerpoint/2010/main" val="1775771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8D4783-52D4-469E-B37E-1B01A65BBC3F}" type="datetimeFigureOut">
              <a:rPr lang="en-US" smtClean="0"/>
              <a:t>9/8/2021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324EC6-AE66-4982-84A1-C9AB5195C764}" type="slidenum">
              <a:rPr lang="en-US" smtClean="0"/>
              <a:t>‹#›</a:t>
            </a:fld>
            <a:endParaRPr lang="en-US"/>
          </a:p>
        </p:txBody>
      </p:sp>
    </p:spTree>
    <p:extLst>
      <p:ext uri="{BB962C8B-B14F-4D97-AF65-F5344CB8AC3E}">
        <p14:creationId xmlns:p14="http://schemas.microsoft.com/office/powerpoint/2010/main" val="1093693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28D4783-52D4-469E-B37E-1B01A65BBC3F}" type="datetimeFigureOut">
              <a:rPr lang="en-US" smtClean="0"/>
              <a:t>9/8/2021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324EC6-AE66-4982-84A1-C9AB5195C764}" type="slidenum">
              <a:rPr lang="en-US" smtClean="0"/>
              <a:t>‹#›</a:t>
            </a:fld>
            <a:endParaRPr lang="en-US"/>
          </a:p>
        </p:txBody>
      </p:sp>
    </p:spTree>
    <p:extLst>
      <p:ext uri="{BB962C8B-B14F-4D97-AF65-F5344CB8AC3E}">
        <p14:creationId xmlns:p14="http://schemas.microsoft.com/office/powerpoint/2010/main" val="1567728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28D4783-52D4-469E-B37E-1B01A65BBC3F}" type="datetimeFigureOut">
              <a:rPr lang="en-US" smtClean="0"/>
              <a:t>9/8/2021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324EC6-AE66-4982-84A1-C9AB5195C764}" type="slidenum">
              <a:rPr lang="en-US" smtClean="0"/>
              <a:t>‹#›</a:t>
            </a:fld>
            <a:endParaRPr lang="en-US"/>
          </a:p>
        </p:txBody>
      </p:sp>
    </p:spTree>
    <p:extLst>
      <p:ext uri="{BB962C8B-B14F-4D97-AF65-F5344CB8AC3E}">
        <p14:creationId xmlns:p14="http://schemas.microsoft.com/office/powerpoint/2010/main" val="3526658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28D4783-52D4-469E-B37E-1B01A65BBC3F}" type="datetimeFigureOut">
              <a:rPr lang="en-US" smtClean="0"/>
              <a:t>9/8/2021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324EC6-AE66-4982-84A1-C9AB5195C764}" type="slidenum">
              <a:rPr lang="en-US" smtClean="0"/>
              <a:t>‹#›</a:t>
            </a:fld>
            <a:endParaRPr lang="en-US"/>
          </a:p>
        </p:txBody>
      </p:sp>
    </p:spTree>
    <p:extLst>
      <p:ext uri="{BB962C8B-B14F-4D97-AF65-F5344CB8AC3E}">
        <p14:creationId xmlns:p14="http://schemas.microsoft.com/office/powerpoint/2010/main" val="2568248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8D4783-52D4-469E-B37E-1B01A65BBC3F}" type="datetimeFigureOut">
              <a:rPr lang="en-US" smtClean="0"/>
              <a:t>9/8/2021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324EC6-AE66-4982-84A1-C9AB5195C764}" type="slidenum">
              <a:rPr lang="en-US" smtClean="0"/>
              <a:t>‹#›</a:t>
            </a:fld>
            <a:endParaRPr lang="en-US"/>
          </a:p>
        </p:txBody>
      </p:sp>
    </p:spTree>
    <p:extLst>
      <p:ext uri="{BB962C8B-B14F-4D97-AF65-F5344CB8AC3E}">
        <p14:creationId xmlns:p14="http://schemas.microsoft.com/office/powerpoint/2010/main" val="1324671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8D4783-52D4-469E-B37E-1B01A65BBC3F}" type="datetimeFigureOut">
              <a:rPr lang="en-US" smtClean="0"/>
              <a:t>9/8/2021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324EC6-AE66-4982-84A1-C9AB5195C764}" type="slidenum">
              <a:rPr lang="en-US" smtClean="0"/>
              <a:t>‹#›</a:t>
            </a:fld>
            <a:endParaRPr lang="en-US"/>
          </a:p>
        </p:txBody>
      </p:sp>
    </p:spTree>
    <p:extLst>
      <p:ext uri="{BB962C8B-B14F-4D97-AF65-F5344CB8AC3E}">
        <p14:creationId xmlns:p14="http://schemas.microsoft.com/office/powerpoint/2010/main" val="667805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8D4783-52D4-469E-B37E-1B01A65BBC3F}" type="datetimeFigureOut">
              <a:rPr lang="en-US" smtClean="0"/>
              <a:t>9/8/2021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324EC6-AE66-4982-84A1-C9AB5195C764}" type="slidenum">
              <a:rPr lang="en-US" smtClean="0"/>
              <a:t>‹#›</a:t>
            </a:fld>
            <a:endParaRPr lang="en-US"/>
          </a:p>
        </p:txBody>
      </p:sp>
    </p:spTree>
    <p:extLst>
      <p:ext uri="{BB962C8B-B14F-4D97-AF65-F5344CB8AC3E}">
        <p14:creationId xmlns:p14="http://schemas.microsoft.com/office/powerpoint/2010/main" val="2281915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8D4783-52D4-469E-B37E-1B01A65BBC3F}" type="datetimeFigureOut">
              <a:rPr lang="en-US" smtClean="0"/>
              <a:t>9/8/2021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324EC6-AE66-4982-84A1-C9AB5195C764}" type="slidenum">
              <a:rPr lang="en-US" smtClean="0"/>
              <a:t>‹#›</a:t>
            </a:fld>
            <a:endParaRPr lang="en-US"/>
          </a:p>
        </p:txBody>
      </p:sp>
    </p:spTree>
    <p:extLst>
      <p:ext uri="{BB962C8B-B14F-4D97-AF65-F5344CB8AC3E}">
        <p14:creationId xmlns:p14="http://schemas.microsoft.com/office/powerpoint/2010/main" val="270289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1992" y="0"/>
            <a:ext cx="4419600" cy="6553200"/>
          </a:xfrm>
          <a:prstGeom prst="rect">
            <a:avLst/>
          </a:prstGeom>
          <a:noFill/>
        </p:spPr>
        <p:txBody>
          <a:bodyPr wrap="square" rtlCol="0">
            <a:spAutoFit/>
          </a:bodyPr>
          <a:lstStyle/>
          <a:p>
            <a:endParaRPr lang="en-US" dirty="0"/>
          </a:p>
        </p:txBody>
      </p:sp>
      <p:sp>
        <p:nvSpPr>
          <p:cNvPr id="5" name="Title 4"/>
          <p:cNvSpPr>
            <a:spLocks noGrp="1"/>
          </p:cNvSpPr>
          <p:nvPr>
            <p:ph type="title"/>
          </p:nvPr>
        </p:nvSpPr>
        <p:spPr>
          <a:xfrm>
            <a:off x="520160" y="22479"/>
            <a:ext cx="8229600" cy="601177"/>
          </a:xfrm>
        </p:spPr>
        <p:txBody>
          <a:bodyPr>
            <a:noAutofit/>
          </a:bodyPr>
          <a:lstStyle/>
          <a:p>
            <a:r>
              <a:rPr lang="en-US" sz="3600" dirty="0"/>
              <a:t>Borough Council Meeting Agenda</a:t>
            </a:r>
          </a:p>
        </p:txBody>
      </p:sp>
      <p:sp>
        <p:nvSpPr>
          <p:cNvPr id="6" name="Content Placeholder 5"/>
          <p:cNvSpPr>
            <a:spLocks noGrp="1"/>
          </p:cNvSpPr>
          <p:nvPr>
            <p:ph sz="half" idx="1"/>
          </p:nvPr>
        </p:nvSpPr>
        <p:spPr>
          <a:xfrm>
            <a:off x="200564" y="533400"/>
            <a:ext cx="4419600" cy="6239977"/>
          </a:xfrm>
        </p:spPr>
        <p:txBody>
          <a:bodyPr vert="horz" lIns="91440" tIns="45720" rIns="91440" bIns="45720" rtlCol="0" anchor="t">
            <a:normAutofit fontScale="25000" lnSpcReduction="20000"/>
          </a:bodyPr>
          <a:lstStyle/>
          <a:p>
            <a:pPr marL="0" indent="0" algn="ctr">
              <a:buNone/>
            </a:pPr>
            <a:r>
              <a:rPr lang="en-US" sz="4400" b="1" dirty="0"/>
              <a:t>Thursday, September 9, 2021 </a:t>
            </a:r>
          </a:p>
          <a:p>
            <a:pPr marL="0" indent="0" algn="ctr">
              <a:buNone/>
            </a:pPr>
            <a:r>
              <a:rPr lang="en-US" sz="4400" b="1" dirty="0"/>
              <a:t>At 300 Main Street </a:t>
            </a:r>
          </a:p>
          <a:p>
            <a:pPr marL="0" indent="0" algn="ctr">
              <a:buNone/>
            </a:pPr>
            <a:r>
              <a:rPr lang="en-US" sz="4400" b="1" dirty="0"/>
              <a:t>7:00 PM Emergency &amp; Business Meeting</a:t>
            </a:r>
          </a:p>
          <a:p>
            <a:pPr marL="0" indent="0" algn="ctr">
              <a:buNone/>
            </a:pPr>
            <a:r>
              <a:rPr lang="en-US" sz="4400" b="1" dirty="0"/>
              <a:t>Executive Session at end of business for Real Estate  </a:t>
            </a:r>
          </a:p>
          <a:p>
            <a:pPr marL="0" indent="0">
              <a:buNone/>
            </a:pPr>
            <a:endParaRPr lang="en-US" sz="4400" b="1" dirty="0"/>
          </a:p>
          <a:p>
            <a:pPr marL="0" indent="0">
              <a:buNone/>
            </a:pPr>
            <a:r>
              <a:rPr lang="en-US" sz="4400" b="1" dirty="0"/>
              <a:t>7:00 PM CALL TO ORDER, ROLL CALL, </a:t>
            </a:r>
          </a:p>
          <a:p>
            <a:pPr marL="0" indent="0">
              <a:buNone/>
            </a:pPr>
            <a:endParaRPr lang="en-US" sz="4400" dirty="0"/>
          </a:p>
          <a:p>
            <a:pPr marL="0" lvl="0" indent="0">
              <a:buNone/>
            </a:pPr>
            <a:r>
              <a:rPr lang="en-US" sz="4400" b="1" dirty="0"/>
              <a:t>INFORMATIONAL ITEMS &amp; SPECIAL BUSINESS</a:t>
            </a:r>
          </a:p>
          <a:p>
            <a:pPr lvl="1"/>
            <a:r>
              <a:rPr lang="en-US" sz="4400" dirty="0"/>
              <a:t>Monthly Meeting Procedure Announcements</a:t>
            </a:r>
          </a:p>
          <a:p>
            <a:pPr lvl="1"/>
            <a:r>
              <a:rPr lang="en-US" sz="4400" dirty="0"/>
              <a:t>STATE POLICE REPORT –Mayor Giunta</a:t>
            </a:r>
          </a:p>
          <a:p>
            <a:pPr lvl="1"/>
            <a:r>
              <a:rPr lang="en-US" sz="4400" dirty="0"/>
              <a:t>INITIAL FLOOD DAMAGE REPORT– Chris Melville</a:t>
            </a:r>
          </a:p>
          <a:p>
            <a:pPr lvl="1"/>
            <a:r>
              <a:rPr lang="en-US" sz="4400" dirty="0"/>
              <a:t>FIRE COMPANY/FIRE MARSHAL/EMC REPORT</a:t>
            </a:r>
          </a:p>
          <a:p>
            <a:pPr lvl="1"/>
            <a:r>
              <a:rPr lang="en-US" sz="4400" dirty="0"/>
              <a:t>AMBULANCE REPORT</a:t>
            </a:r>
          </a:p>
          <a:p>
            <a:pPr marL="57150" indent="0">
              <a:buNone/>
            </a:pPr>
            <a:endParaRPr lang="en-US" sz="4400" dirty="0"/>
          </a:p>
          <a:p>
            <a:pPr marL="0" indent="0">
              <a:buNone/>
            </a:pPr>
            <a:r>
              <a:rPr lang="en-US" sz="4400" b="1" dirty="0"/>
              <a:t>PUBLIC FORUM</a:t>
            </a:r>
            <a:r>
              <a:rPr lang="en-US" sz="4400" dirty="0"/>
              <a:t>– Public Comment Period all subjects.  Please raise your hand to be recognized by Council and state your name and address when recognized. </a:t>
            </a:r>
          </a:p>
          <a:p>
            <a:pPr marL="0" indent="0">
              <a:buNone/>
            </a:pPr>
            <a:endParaRPr lang="en-US" sz="4400" b="1" dirty="0"/>
          </a:p>
          <a:p>
            <a:pPr marL="0" lvl="0" indent="0">
              <a:buNone/>
            </a:pPr>
            <a:r>
              <a:rPr lang="en-US" sz="4400" b="1" dirty="0"/>
              <a:t>ENGINEER’S REPORT- Josh </a:t>
            </a:r>
            <a:r>
              <a:rPr lang="en-US" sz="4400" b="1" dirty="0" err="1"/>
              <a:t>Hagadorn</a:t>
            </a:r>
            <a:endParaRPr lang="en-US" sz="4400" b="1" dirty="0"/>
          </a:p>
          <a:p>
            <a:r>
              <a:rPr lang="en-US" sz="4400" dirty="0"/>
              <a:t>Centennial Street Collapsed pipe/Sink Hole</a:t>
            </a:r>
          </a:p>
          <a:p>
            <a:r>
              <a:rPr lang="en-US" sz="4400" dirty="0"/>
              <a:t>Woodland Avenue Sink Holes</a:t>
            </a:r>
          </a:p>
          <a:p>
            <a:pPr marL="0" indent="0">
              <a:buNone/>
            </a:pPr>
            <a:endParaRPr lang="en-US" sz="4400" dirty="0"/>
          </a:p>
          <a:p>
            <a:pPr marL="0" lvl="0" indent="0">
              <a:buNone/>
            </a:pPr>
            <a:r>
              <a:rPr lang="en-US" sz="4400" b="1" dirty="0"/>
              <a:t>SOLICITOR’S REPORT</a:t>
            </a:r>
          </a:p>
          <a:p>
            <a:pPr>
              <a:buFont typeface="Wingdings" panose="05000000000000000000" pitchFamily="2" charset="2"/>
              <a:buChar char="§"/>
            </a:pPr>
            <a:r>
              <a:rPr lang="en-US" sz="4400" dirty="0">
                <a:latin typeface="Calibri"/>
              </a:rPr>
              <a:t>Resolution No. 2021-15: Ratifying 9/1/2021 Declaration of Emergency</a:t>
            </a:r>
          </a:p>
          <a:p>
            <a:pPr>
              <a:buFont typeface="Wingdings" panose="05000000000000000000" pitchFamily="2" charset="2"/>
              <a:buChar char="§"/>
            </a:pPr>
            <a:r>
              <a:rPr lang="en-US" sz="4400" dirty="0">
                <a:latin typeface="Calibri"/>
              </a:rPr>
              <a:t>Zoning Amendment &amp; Map Amendment will be re-advertised for October Meeting</a:t>
            </a:r>
          </a:p>
          <a:p>
            <a:pPr>
              <a:buFont typeface="Wingdings" panose="05000000000000000000" pitchFamily="2" charset="2"/>
              <a:buChar char="§"/>
            </a:pPr>
            <a:r>
              <a:rPr lang="en-US" sz="4400" dirty="0">
                <a:latin typeface="Calibri"/>
              </a:rPr>
              <a:t>Authorization to advertise Ordinance (#408) to replace Elected Auditors</a:t>
            </a:r>
          </a:p>
          <a:p>
            <a:pPr>
              <a:buFont typeface="Wingdings" panose="05000000000000000000" pitchFamily="2" charset="2"/>
              <a:buChar char="§"/>
            </a:pPr>
            <a:r>
              <a:rPr lang="en-US" sz="4400" dirty="0">
                <a:latin typeface="Calibri"/>
              </a:rPr>
              <a:t>Executive Session for Real Estate following Meeting</a:t>
            </a:r>
          </a:p>
          <a:p>
            <a:pPr marL="57150" indent="0" defTabSz="461963">
              <a:buNone/>
            </a:pPr>
            <a:r>
              <a:rPr lang="en-US" sz="4400" dirty="0">
                <a:solidFill>
                  <a:prstClr val="black"/>
                </a:solidFill>
                <a:latin typeface="Calibri"/>
              </a:rPr>
              <a:t>	</a:t>
            </a:r>
            <a:endParaRPr lang="en-US" sz="4400" dirty="0"/>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4400" b="1" i="0" u="none" strike="noStrike" kern="1200" cap="none" spc="0" normalizeH="0" baseline="0" noProof="0" dirty="0">
                <a:ln>
                  <a:noFill/>
                </a:ln>
                <a:solidFill>
                  <a:prstClr val="black"/>
                </a:solidFill>
                <a:effectLst/>
                <a:uLnTx/>
                <a:uFillTx/>
                <a:latin typeface="Calibri"/>
                <a:ea typeface="+mn-ea"/>
                <a:cs typeface="+mn-cs"/>
              </a:rPr>
              <a:t>ACTION ITEMS – MOTION'S, RESOLUTIONS, AUTHORIZATIONS</a:t>
            </a:r>
            <a:endParaRPr kumimoji="0" lang="en-US" sz="44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4400" b="0" i="0" u="none" strike="noStrike" kern="1200" cap="none" spc="0" normalizeH="0" baseline="0" noProof="0" dirty="0">
                <a:ln>
                  <a:noFill/>
                </a:ln>
                <a:effectLst/>
                <a:uLnTx/>
                <a:uFillTx/>
                <a:latin typeface="Calibri"/>
                <a:ea typeface="+mn-ea"/>
                <a:cs typeface="+mn-cs"/>
              </a:rPr>
              <a:t>Defer the August 12, 2021 Regular Meeting Minutes</a:t>
            </a:r>
            <a:endParaRPr lang="en-US" sz="4400" b="0" i="0" u="none" strike="noStrike" kern="1200" cap="none" spc="0" normalizeH="0" baseline="0" noProof="0" dirty="0">
              <a:ln>
                <a:noFill/>
              </a:ln>
              <a:effectLst/>
              <a:uLnTx/>
              <a:uFillTx/>
              <a:latin typeface="Calibri"/>
              <a:cs typeface="Calibri"/>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4400" b="0" i="0" u="none" strike="noStrike" kern="1200" cap="none" spc="0" normalizeH="0" baseline="0" noProof="0" dirty="0">
                <a:ln>
                  <a:noFill/>
                </a:ln>
                <a:effectLst/>
                <a:uLnTx/>
                <a:uFillTx/>
                <a:latin typeface="Calibri"/>
                <a:ea typeface="+mn-ea"/>
                <a:cs typeface="+mn-cs"/>
              </a:rPr>
              <a:t>Acceptance of Resignation of Paula </a:t>
            </a:r>
            <a:r>
              <a:rPr kumimoji="0" lang="en-US" sz="4400" b="0" i="0" u="none" strike="noStrike" kern="1200" cap="none" spc="0" normalizeH="0" baseline="0" noProof="0" dirty="0" err="1">
                <a:ln>
                  <a:noFill/>
                </a:ln>
                <a:effectLst/>
                <a:uLnTx/>
                <a:uFillTx/>
                <a:latin typeface="Calibri"/>
                <a:ea typeface="+mn-ea"/>
                <a:cs typeface="+mn-cs"/>
              </a:rPr>
              <a:t>Steiger</a:t>
            </a:r>
            <a:endParaRPr kumimoji="0" lang="en-US" sz="4400" b="0" i="0" u="none" strike="noStrike" kern="1200" cap="none" spc="0" normalizeH="0" baseline="0" noProof="0" dirty="0">
              <a:ln>
                <a:noFill/>
              </a:ln>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4400" b="0" i="0" u="none" strike="noStrike" kern="1200" cap="none" spc="0" normalizeH="0" baseline="0" noProof="0" dirty="0">
                <a:ln>
                  <a:noFill/>
                </a:ln>
                <a:effectLst/>
                <a:uLnTx/>
                <a:uFillTx/>
                <a:latin typeface="Calibri"/>
                <a:ea typeface="+mn-ea"/>
                <a:cs typeface="+mn-cs"/>
              </a:rPr>
              <a:t>Treasurer’s Report for month </a:t>
            </a:r>
            <a:r>
              <a:rPr lang="en-US" sz="4400" dirty="0">
                <a:latin typeface="Calibri"/>
              </a:rPr>
              <a:t>of August and Payment of September Bills List</a:t>
            </a:r>
          </a:p>
          <a:p>
            <a:pPr marL="457200" lvl="1" indent="0">
              <a:buNone/>
            </a:pPr>
            <a:endParaRPr lang="en-US" sz="4800" dirty="0"/>
          </a:p>
          <a:p>
            <a:pPr marL="0" marR="0" lvl="0" indent="0" algn="l" defTabSz="914400" rtl="0" eaLnBrk="1" fontAlgn="auto" latinLnBrk="0" hangingPunct="1">
              <a:lnSpc>
                <a:spcPct val="100000"/>
              </a:lnSpc>
              <a:spcBef>
                <a:spcPct val="20000"/>
              </a:spcBef>
              <a:spcAft>
                <a:spcPts val="0"/>
              </a:spcAft>
              <a:buClrTx/>
              <a:buSzTx/>
              <a:buNone/>
              <a:tabLst/>
              <a:defRPr/>
            </a:pPr>
            <a:endParaRPr lang="en-US" sz="4800" dirty="0">
              <a:solidFill>
                <a:prstClr val="black"/>
              </a:solidFill>
              <a:latin typeface="Calibri"/>
            </a:endParaRPr>
          </a:p>
          <a:p>
            <a:pPr marL="400050" lvl="1" indent="0">
              <a:buNone/>
              <a:defRPr/>
            </a:pPr>
            <a:endParaRPr lang="en-US" sz="4400" dirty="0">
              <a:solidFill>
                <a:prstClr val="black"/>
              </a:solidFill>
              <a:latin typeface="Calibri"/>
            </a:endParaRPr>
          </a:p>
          <a:p>
            <a:pPr marL="400050" lvl="1" indent="0">
              <a:buNone/>
              <a:defRPr/>
            </a:pPr>
            <a:endParaRPr kumimoji="0" lang="en-US" sz="4400" i="0" u="none" strike="noStrike" kern="1200" cap="none" spc="0" normalizeH="0" baseline="0" noProof="0" dirty="0">
              <a:ln>
                <a:noFill/>
              </a:ln>
              <a:solidFill>
                <a:prstClr val="black"/>
              </a:solidFill>
              <a:effectLst/>
              <a:uLnTx/>
              <a:uFillTx/>
              <a:latin typeface="Calibri"/>
              <a:ea typeface="+mn-ea"/>
              <a:cs typeface="+mn-cs"/>
            </a:endParaRPr>
          </a:p>
          <a:p>
            <a:pPr marL="457200" lvl="1" indent="0">
              <a:buNone/>
            </a:pPr>
            <a:endParaRPr lang="en-US" sz="5600" dirty="0"/>
          </a:p>
          <a:p>
            <a:pPr marL="457200" lvl="1" indent="0">
              <a:buNone/>
            </a:pPr>
            <a:endParaRPr lang="en-US" sz="5600" dirty="0"/>
          </a:p>
        </p:txBody>
      </p:sp>
      <p:sp>
        <p:nvSpPr>
          <p:cNvPr id="7" name="Content Placeholder 6"/>
          <p:cNvSpPr>
            <a:spLocks noGrp="1"/>
          </p:cNvSpPr>
          <p:nvPr>
            <p:ph sz="half" idx="2"/>
          </p:nvPr>
        </p:nvSpPr>
        <p:spPr>
          <a:xfrm>
            <a:off x="4634960" y="562336"/>
            <a:ext cx="4038600" cy="6239977"/>
          </a:xfrm>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fontScale="25000" lnSpcReduction="20000"/>
          </a:bodyPr>
          <a:lstStyle/>
          <a:p>
            <a:pPr marL="457200" lvl="1" indent="0" fontAlgn="base">
              <a:buNone/>
            </a:pPr>
            <a:r>
              <a:rPr lang="en-US" sz="4800" dirty="0"/>
              <a:t>                                                                                                                                                                                                                                                                                                                                                                                                                                                                                                                                                                                                                                                                                                                                                               </a:t>
            </a:r>
          </a:p>
          <a:p>
            <a:pPr marL="0" lvl="0" indent="0">
              <a:buNone/>
            </a:pPr>
            <a:r>
              <a:rPr lang="en-US" sz="4800" b="1" dirty="0">
                <a:solidFill>
                  <a:schemeClr val="tx1">
                    <a:lumMod val="95000"/>
                    <a:lumOff val="5000"/>
                  </a:schemeClr>
                </a:solidFill>
              </a:rPr>
              <a:t>MANAGER’S REPORT</a:t>
            </a:r>
          </a:p>
          <a:p>
            <a:pPr lvl="1">
              <a:buFont typeface="Arial" panose="020B0604020202020204" pitchFamily="34" charset="0"/>
              <a:buChar char="•"/>
            </a:pPr>
            <a:r>
              <a:rPr lang="en-US" sz="4400" dirty="0">
                <a:solidFill>
                  <a:schemeClr val="tx1">
                    <a:lumMod val="95000"/>
                    <a:lumOff val="5000"/>
                  </a:schemeClr>
                </a:solidFill>
                <a:cs typeface="Calibri"/>
              </a:rPr>
              <a:t>Thank you to Barry Isett for Flood Response Assistance; Thank you to James R. Kenney Contracting for assistance; Thank you to Collegeville Borough Manager Tamara Twardowski for support; Thank you to volunteers, especially Council Woman Sarah Knickerbocker and her Family, and residents who stopped in to offer assistance.  Thank you to our service providers for quick responses (PECO, Gammon Electric, Militia Hill, </a:t>
            </a:r>
            <a:r>
              <a:rPr lang="en-US" sz="4400" dirty="0" err="1">
                <a:solidFill>
                  <a:schemeClr val="tx1">
                    <a:lumMod val="95000"/>
                    <a:lumOff val="5000"/>
                  </a:schemeClr>
                </a:solidFill>
                <a:cs typeface="Calibri"/>
              </a:rPr>
              <a:t>Galco</a:t>
            </a:r>
            <a:r>
              <a:rPr lang="en-US" sz="4400" dirty="0">
                <a:solidFill>
                  <a:schemeClr val="tx1">
                    <a:lumMod val="95000"/>
                    <a:lumOff val="5000"/>
                  </a:schemeClr>
                </a:solidFill>
                <a:cs typeface="Calibri"/>
              </a:rPr>
              <a:t>).  Thank you to Perkiomen Township and Lower Frederick Township for offers of assistance. </a:t>
            </a:r>
          </a:p>
          <a:p>
            <a:pPr lvl="1">
              <a:buFont typeface="Arial" panose="020B0604020202020204" pitchFamily="34" charset="0"/>
              <a:buChar char="•"/>
            </a:pPr>
            <a:r>
              <a:rPr lang="en-US" sz="4400" dirty="0">
                <a:solidFill>
                  <a:schemeClr val="tx1">
                    <a:lumMod val="95000"/>
                    <a:lumOff val="5000"/>
                  </a:schemeClr>
                </a:solidFill>
                <a:cs typeface="Calibri"/>
              </a:rPr>
              <a:t>Eastern Diversified Services - $42,000 to demo and disinfect Borough Hall.</a:t>
            </a:r>
          </a:p>
          <a:p>
            <a:pPr lvl="1">
              <a:buFont typeface="Arial" panose="020B0604020202020204" pitchFamily="34" charset="0"/>
              <a:buChar char="•"/>
            </a:pPr>
            <a:r>
              <a:rPr lang="en-US" sz="4400" dirty="0">
                <a:solidFill>
                  <a:schemeClr val="tx1">
                    <a:lumMod val="95000"/>
                    <a:lumOff val="5000"/>
                  </a:schemeClr>
                </a:solidFill>
                <a:cs typeface="Calibri"/>
              </a:rPr>
              <a:t>Records Freeze Dry Process &amp; Sanitation &lt;$5,000</a:t>
            </a:r>
          </a:p>
          <a:p>
            <a:pPr lvl="1">
              <a:buFont typeface="Arial" panose="020B0604020202020204" pitchFamily="34" charset="0"/>
              <a:buChar char="•"/>
            </a:pPr>
            <a:r>
              <a:rPr lang="en-US" sz="4400" dirty="0">
                <a:solidFill>
                  <a:schemeClr val="tx1">
                    <a:lumMod val="95000"/>
                    <a:lumOff val="5000"/>
                  </a:schemeClr>
                </a:solidFill>
                <a:cs typeface="Calibri"/>
              </a:rPr>
              <a:t>Flood Damage to Traffic Signal $___________</a:t>
            </a:r>
          </a:p>
          <a:p>
            <a:pPr lvl="1">
              <a:buFont typeface="Arial" panose="020B0604020202020204" pitchFamily="34" charset="0"/>
              <a:buChar char="•"/>
            </a:pPr>
            <a:r>
              <a:rPr lang="en-US" sz="4400" dirty="0">
                <a:solidFill>
                  <a:schemeClr val="tx1">
                    <a:lumMod val="95000"/>
                    <a:lumOff val="5000"/>
                  </a:schemeClr>
                </a:solidFill>
                <a:cs typeface="Calibri"/>
              </a:rPr>
              <a:t>Tree Removal at Meadow Park – Emergency Removal Scheduled for 9/17/21 </a:t>
            </a:r>
          </a:p>
          <a:p>
            <a:pPr lvl="1">
              <a:buFont typeface="Arial" panose="020B0604020202020204" pitchFamily="34" charset="0"/>
              <a:buChar char="•"/>
            </a:pPr>
            <a:r>
              <a:rPr lang="en-US" sz="4400" b="1" dirty="0">
                <a:solidFill>
                  <a:schemeClr val="tx1">
                    <a:lumMod val="95000"/>
                    <a:lumOff val="5000"/>
                  </a:schemeClr>
                </a:solidFill>
                <a:cs typeface="Calibri"/>
              </a:rPr>
              <a:t>Bids for Renovation </a:t>
            </a:r>
            <a:r>
              <a:rPr lang="en-US" sz="4400" dirty="0">
                <a:solidFill>
                  <a:schemeClr val="tx1">
                    <a:lumMod val="95000"/>
                    <a:lumOff val="5000"/>
                  </a:schemeClr>
                </a:solidFill>
                <a:cs typeface="Calibri"/>
              </a:rPr>
              <a:t>– Need to come up with a plan </a:t>
            </a:r>
            <a:r>
              <a:rPr lang="en-US" sz="4400">
                <a:solidFill>
                  <a:schemeClr val="tx1">
                    <a:lumMod val="95000"/>
                    <a:lumOff val="5000"/>
                  </a:schemeClr>
                </a:solidFill>
                <a:cs typeface="Calibri"/>
              </a:rPr>
              <a:t>of action, </a:t>
            </a:r>
            <a:r>
              <a:rPr lang="en-US" sz="4400" dirty="0">
                <a:solidFill>
                  <a:schemeClr val="tx1">
                    <a:lumMod val="95000"/>
                    <a:lumOff val="5000"/>
                  </a:schemeClr>
                </a:solidFill>
                <a:cs typeface="Calibri"/>
              </a:rPr>
              <a:t>timeline for completion to include in bids and pull together bid specifications and authorize advertisement</a:t>
            </a:r>
          </a:p>
          <a:p>
            <a:pPr lvl="1">
              <a:buFont typeface="Arial" panose="020B0604020202020204" pitchFamily="34" charset="0"/>
              <a:buChar char="•"/>
            </a:pPr>
            <a:r>
              <a:rPr lang="en-US" sz="4400" dirty="0">
                <a:solidFill>
                  <a:schemeClr val="tx1">
                    <a:lumMod val="95000"/>
                    <a:lumOff val="5000"/>
                  </a:schemeClr>
                </a:solidFill>
                <a:cs typeface="Calibri"/>
              </a:rPr>
              <a:t>Finance Report for as of August is deferred</a:t>
            </a:r>
          </a:p>
          <a:p>
            <a:pPr lvl="1">
              <a:buFont typeface="Arial" panose="020B0604020202020204" pitchFamily="34" charset="0"/>
              <a:buChar char="•"/>
            </a:pPr>
            <a:r>
              <a:rPr lang="en-US" sz="4400" dirty="0">
                <a:solidFill>
                  <a:schemeClr val="tx1">
                    <a:lumMod val="95000"/>
                    <a:lumOff val="5000"/>
                  </a:schemeClr>
                </a:solidFill>
                <a:cs typeface="Calibri"/>
              </a:rPr>
              <a:t>Draft 2022 Budget to Council next week.</a:t>
            </a:r>
          </a:p>
          <a:p>
            <a:pPr marL="0" lvl="0" indent="0" algn="just">
              <a:buNone/>
            </a:pPr>
            <a:endParaRPr lang="en-US" sz="4400" b="1" dirty="0"/>
          </a:p>
          <a:p>
            <a:pPr marL="0" lvl="0" indent="0" algn="just">
              <a:buNone/>
            </a:pPr>
            <a:r>
              <a:rPr lang="en-US" sz="4400" b="1" dirty="0"/>
              <a:t>COMMITTEE REPORTS – Community Day is Canceled</a:t>
            </a:r>
          </a:p>
          <a:p>
            <a:pPr marL="0" lvl="0" indent="0" algn="just">
              <a:buNone/>
            </a:pPr>
            <a:r>
              <a:rPr lang="en-US" sz="4400" b="1" dirty="0"/>
              <a:t>RECESSS TO EXECUTIVE SESSION</a:t>
            </a:r>
          </a:p>
          <a:p>
            <a:pPr marL="0" lvl="0" indent="0" algn="just">
              <a:buNone/>
            </a:pPr>
            <a:r>
              <a:rPr lang="en-US" sz="4400" b="1" dirty="0"/>
              <a:t>RECONVENE REGULAR MEETING</a:t>
            </a:r>
          </a:p>
          <a:p>
            <a:pPr marL="0" lvl="0" indent="0" algn="just">
              <a:buNone/>
            </a:pPr>
            <a:r>
              <a:rPr lang="en-US" sz="4400" b="1" dirty="0"/>
              <a:t>ANY OTHER BUSINESS</a:t>
            </a:r>
          </a:p>
          <a:p>
            <a:pPr marL="0" lvl="0" indent="0" algn="just">
              <a:buNone/>
            </a:pPr>
            <a:endParaRPr lang="en-US" sz="4400" b="1" dirty="0"/>
          </a:p>
          <a:p>
            <a:pPr marL="0" lvl="0" indent="0" algn="just">
              <a:buNone/>
            </a:pPr>
            <a:r>
              <a:rPr lang="en-US" sz="4400" b="1" dirty="0"/>
              <a:t>ADJOURNMENT</a:t>
            </a:r>
          </a:p>
          <a:p>
            <a:pPr marL="0" lvl="0" indent="0" algn="just">
              <a:buNone/>
            </a:pPr>
            <a:r>
              <a:rPr lang="en-US" sz="4400" b="1" dirty="0"/>
              <a:t>Next Meeting</a:t>
            </a:r>
          </a:p>
          <a:p>
            <a:pPr algn="just"/>
            <a:r>
              <a:rPr lang="en-US" sz="4400" b="1" dirty="0">
                <a:solidFill>
                  <a:srgbClr val="FF0000"/>
                </a:solidFill>
              </a:rPr>
              <a:t>October 7</a:t>
            </a:r>
            <a:r>
              <a:rPr lang="en-US" sz="4400" b="1" baseline="30000" dirty="0">
                <a:solidFill>
                  <a:srgbClr val="FF0000"/>
                </a:solidFill>
              </a:rPr>
              <a:t>th</a:t>
            </a:r>
            <a:r>
              <a:rPr lang="en-US" sz="4400" b="1" dirty="0">
                <a:solidFill>
                  <a:srgbClr val="FF0000"/>
                </a:solidFill>
              </a:rPr>
              <a:t>, Planning </a:t>
            </a:r>
            <a:r>
              <a:rPr lang="en-US" sz="4400" b="1" dirty="0" err="1">
                <a:solidFill>
                  <a:srgbClr val="FF0000"/>
                </a:solidFill>
              </a:rPr>
              <a:t>Commision</a:t>
            </a:r>
            <a:r>
              <a:rPr lang="en-US" sz="4400" b="1" dirty="0">
                <a:solidFill>
                  <a:srgbClr val="FF0000"/>
                </a:solidFill>
              </a:rPr>
              <a:t>, Location TBD</a:t>
            </a:r>
          </a:p>
          <a:p>
            <a:pPr algn="just"/>
            <a:r>
              <a:rPr lang="en-US" sz="4400" b="1" dirty="0">
                <a:solidFill>
                  <a:srgbClr val="FF0000"/>
                </a:solidFill>
              </a:rPr>
              <a:t>October 14</a:t>
            </a:r>
            <a:r>
              <a:rPr lang="en-US" sz="4400" b="1" baseline="30000" dirty="0">
                <a:solidFill>
                  <a:srgbClr val="FF0000"/>
                </a:solidFill>
              </a:rPr>
              <a:t>th</a:t>
            </a:r>
            <a:r>
              <a:rPr lang="en-US" sz="4400" b="1" dirty="0">
                <a:solidFill>
                  <a:srgbClr val="FF0000"/>
                </a:solidFill>
              </a:rPr>
              <a:t> , 2021 Borough Council Location TBD</a:t>
            </a:r>
          </a:p>
          <a:p>
            <a:pPr marL="0" indent="0" algn="just">
              <a:buNone/>
            </a:pPr>
            <a:endParaRPr lang="en-US" sz="4400" dirty="0">
              <a:solidFill>
                <a:srgbClr val="FF0000"/>
              </a:solidFill>
            </a:endParaRPr>
          </a:p>
          <a:p>
            <a:pPr marL="0" indent="0">
              <a:buNone/>
            </a:pPr>
            <a:endParaRPr lang="en-US" dirty="0"/>
          </a:p>
          <a:p>
            <a:pPr marL="0" indent="0">
              <a:buNone/>
            </a:pPr>
            <a:endParaRPr lang="en-US" dirty="0"/>
          </a:p>
          <a:p>
            <a:pPr marL="0" indent="0">
              <a:buNone/>
            </a:pPr>
            <a:r>
              <a:rPr lang="en-US" sz="1200" dirty="0"/>
              <a:t>J</a:t>
            </a:r>
            <a:endParaRPr lang="en-US" sz="4800" dirty="0"/>
          </a:p>
        </p:txBody>
      </p:sp>
    </p:spTree>
    <p:extLst>
      <p:ext uri="{BB962C8B-B14F-4D97-AF65-F5344CB8AC3E}">
        <p14:creationId xmlns:p14="http://schemas.microsoft.com/office/powerpoint/2010/main" val="4190595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Announcements</a:t>
            </a:r>
          </a:p>
        </p:txBody>
      </p:sp>
      <p:sp>
        <p:nvSpPr>
          <p:cNvPr id="3" name="Content Placeholder 2"/>
          <p:cNvSpPr>
            <a:spLocks noGrp="1"/>
          </p:cNvSpPr>
          <p:nvPr>
            <p:ph idx="1"/>
          </p:nvPr>
        </p:nvSpPr>
        <p:spPr>
          <a:xfrm>
            <a:off x="457200" y="1219200"/>
            <a:ext cx="8229600" cy="4906963"/>
          </a:xfrm>
        </p:spPr>
        <p:txBody>
          <a:bodyPr>
            <a:normAutofit fontScale="85000" lnSpcReduction="20000"/>
          </a:bodyPr>
          <a:lstStyle/>
          <a:p>
            <a:r>
              <a:rPr lang="en-US" dirty="0"/>
              <a:t>Members of the Public are asked to sign the Attendance Sheet on the Counter;</a:t>
            </a:r>
          </a:p>
          <a:p>
            <a:r>
              <a:rPr lang="en-US" dirty="0"/>
              <a:t>If anyone is taping, recording or transmitting the meeting please indicate so on the sign in sheet. </a:t>
            </a:r>
          </a:p>
          <a:p>
            <a:r>
              <a:rPr lang="en-US" dirty="0"/>
              <a:t>Public Comments should be address to Borough Council during the Public Comment Period.</a:t>
            </a:r>
          </a:p>
          <a:p>
            <a:r>
              <a:rPr lang="en-US" dirty="0"/>
              <a:t>A half hour is allotted for the Public Forum.  Individuals are allotted 3 minutes. </a:t>
            </a:r>
          </a:p>
          <a:p>
            <a:r>
              <a:rPr lang="en-US" dirty="0"/>
              <a:t>The Meeting will be Recorded for the purpose of aiding in the writing of Meeting Minutes; minutes will be kept as usual.   The written meeting minutes will be the official record of the meeting after they approved at a subsequent meeting and recordings will be deleted. </a:t>
            </a:r>
          </a:p>
        </p:txBody>
      </p:sp>
    </p:spTree>
    <p:extLst>
      <p:ext uri="{BB962C8B-B14F-4D97-AF65-F5344CB8AC3E}">
        <p14:creationId xmlns:p14="http://schemas.microsoft.com/office/powerpoint/2010/main" val="1105738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Forum</a:t>
            </a:r>
          </a:p>
        </p:txBody>
      </p:sp>
      <p:sp>
        <p:nvSpPr>
          <p:cNvPr id="3" name="Content Placeholder 2"/>
          <p:cNvSpPr>
            <a:spLocks noGrp="1"/>
          </p:cNvSpPr>
          <p:nvPr>
            <p:ph idx="1"/>
          </p:nvPr>
        </p:nvSpPr>
        <p:spPr/>
        <p:txBody>
          <a:bodyPr/>
          <a:lstStyle/>
          <a:p>
            <a:r>
              <a:rPr lang="en-US" dirty="0"/>
              <a:t>We will now entertain public comments from meeting participants.  Please raise your hand to be recognized and state your name and address for the minutes.</a:t>
            </a:r>
          </a:p>
        </p:txBody>
      </p:sp>
    </p:spTree>
    <p:extLst>
      <p:ext uri="{BB962C8B-B14F-4D97-AF65-F5344CB8AC3E}">
        <p14:creationId xmlns:p14="http://schemas.microsoft.com/office/powerpoint/2010/main" val="2062650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2B546AED1405F479128CBDA06B86700" ma:contentTypeVersion="13" ma:contentTypeDescription="Create a new document." ma:contentTypeScope="" ma:versionID="15ce43c126862ffbba9adb16f5934030">
  <xsd:schema xmlns:xsd="http://www.w3.org/2001/XMLSchema" xmlns:xs="http://www.w3.org/2001/XMLSchema" xmlns:p="http://schemas.microsoft.com/office/2006/metadata/properties" xmlns:ns3="ee363d95-76f6-427a-91fc-02514388b00a" xmlns:ns4="49f0c4c8-fa41-48b5-b34b-6b766d4fea70" targetNamespace="http://schemas.microsoft.com/office/2006/metadata/properties" ma:root="true" ma:fieldsID="a3af096d9648b7ded436a20fd492f25d" ns3:_="" ns4:_="">
    <xsd:import namespace="ee363d95-76f6-427a-91fc-02514388b00a"/>
    <xsd:import namespace="49f0c4c8-fa41-48b5-b34b-6b766d4fea70"/>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ServiceOCR"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363d95-76f6-427a-91fc-02514388b00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9f0c4c8-fa41-48b5-b34b-6b766d4fea70"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3AF5A23-926D-4279-83B5-68AC422FFB63}">
  <ds:schemaRefs>
    <ds:schemaRef ds:uri="http://schemas.microsoft.com/sharepoint/v3/contenttype/forms"/>
  </ds:schemaRefs>
</ds:datastoreItem>
</file>

<file path=customXml/itemProps2.xml><?xml version="1.0" encoding="utf-8"?>
<ds:datastoreItem xmlns:ds="http://schemas.openxmlformats.org/officeDocument/2006/customXml" ds:itemID="{48918537-9F35-4BD7-9B9F-ACDDB4116C76}">
  <ds:schemaRefs>
    <ds:schemaRef ds:uri="http://purl.org/dc/elements/1.1/"/>
    <ds:schemaRef ds:uri="http://schemas.microsoft.com/office/2006/metadata/properties"/>
    <ds:schemaRef ds:uri="ee363d95-76f6-427a-91fc-02514388b00a"/>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49f0c4c8-fa41-48b5-b34b-6b766d4fea70"/>
    <ds:schemaRef ds:uri="http://www.w3.org/XML/1998/namespace"/>
    <ds:schemaRef ds:uri="http://purl.org/dc/dcmitype/"/>
  </ds:schemaRefs>
</ds:datastoreItem>
</file>

<file path=customXml/itemProps3.xml><?xml version="1.0" encoding="utf-8"?>
<ds:datastoreItem xmlns:ds="http://schemas.openxmlformats.org/officeDocument/2006/customXml" ds:itemID="{2FB8EBBC-05B5-481A-B80D-42D1355FE0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363d95-76f6-427a-91fc-02514388b00a"/>
    <ds:schemaRef ds:uri="49f0c4c8-fa41-48b5-b34b-6b766d4fea7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54904</TotalTime>
  <Words>545</Words>
  <Application>Microsoft Office PowerPoint</Application>
  <PresentationFormat>On-screen Show (4:3)</PresentationFormat>
  <Paragraphs>67</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Office Theme</vt:lpstr>
      <vt:lpstr>Borough Council Meeting Agenda</vt:lpstr>
      <vt:lpstr>Meeting Announcements</vt:lpstr>
      <vt:lpstr>Public Forum</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Borough Council Meeting Agenda</dc:title>
  <dc:creator>Anne</dc:creator>
  <cp:lastModifiedBy>Anne Klepfer</cp:lastModifiedBy>
  <cp:revision>205</cp:revision>
  <cp:lastPrinted>2021-08-06T16:11:05Z</cp:lastPrinted>
  <dcterms:created xsi:type="dcterms:W3CDTF">2020-03-18T18:52:16Z</dcterms:created>
  <dcterms:modified xsi:type="dcterms:W3CDTF">2021-09-09T01:07:00Z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0x010100F2B546AED1405F479128CBDA06B86700</vt:lpwstr>
  </property>
</Properties>
</file>